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67" r:id="rId2"/>
    <p:sldId id="256" r:id="rId3"/>
    <p:sldId id="264" r:id="rId4"/>
    <p:sldId id="257" r:id="rId5"/>
    <p:sldId id="258" r:id="rId6"/>
    <p:sldId id="269" r:id="rId7"/>
    <p:sldId id="260" r:id="rId8"/>
    <p:sldId id="259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261" r:id="rId22"/>
    <p:sldId id="290" r:id="rId23"/>
    <p:sldId id="294" r:id="rId24"/>
    <p:sldId id="295" r:id="rId25"/>
    <p:sldId id="296" r:id="rId26"/>
    <p:sldId id="291" r:id="rId27"/>
    <p:sldId id="293" r:id="rId28"/>
    <p:sldId id="279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s_ic3\UWExtensionData\userdata\andresenw\My%20Documents\location%20survey%202008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fs_ic3\UWExtensionData\userdata\andresenw\My%20Documents\location%20survey%20200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98654855643167"/>
          <c:y val="2.2412073490813984E-2"/>
          <c:w val="0.79988943569554416"/>
          <c:h val="0.8192400116652106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dLbls>
            <c:dLbl>
              <c:idx val="0"/>
              <c:layout>
                <c:manualLayout>
                  <c:x val="5.4421768707482955E-3"/>
                  <c:y val="-3.325020781379884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Safe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818736943597715E-2"/>
                  <c:y val="-3.325020781379884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Schools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140589569161322E-3"/>
                  <c:y val="-1.330060675083944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Own Business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70294784580500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Taxes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884353741496601E-2"/>
                  <c:y val="-3.325020781379861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Trails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6145124716553287E-2"/>
                  <c:y val="-2.660016625103907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Friends/Family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1791383219954507"/>
                  <c:y val="-2.618126599511775E-7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Env Concern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7414965986394559"/>
                  <c:y val="3.325020781379884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Sense of Community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0702947845805008E-3"/>
                  <c:y val="-1.330008312551954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Scenic Beauty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8095238095238099E-2"/>
                  <c:y val="2.660016625103907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Affordable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9.0702947845805008E-3"/>
                  <c:y val="9.9750623441397842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Art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34923491706393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Jobs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7210884353741478E-2"/>
                  <c:y val="-2.992518703241894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My Age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4.1723356009070296E-2"/>
                  <c:y val="3.990024937655860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Nightlife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6281179138322457E-3"/>
                  <c:y val="3.325020781379884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Four Seasons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4.3537414965986933E-2"/>
                  <c:y val="2.992518703241894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Service Bus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1723356009070296E-2"/>
                  <c:y val="2.327514546965980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Walkable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5.442176870748295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Lifestyles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4512471655328821E-2"/>
                  <c:y val="-1.662510390689942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Adventure Sports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5.6235827664398955E-2"/>
                  <c:y val="2.327514546965980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Historic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2.1768707482993553E-2"/>
                  <c:y val="3.325020781379884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Warm Weather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 sz="1400" b="1"/>
                      <a:t>Malls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4.8979591836734733E-2"/>
                  <c:y val="-3.990024937655864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Diversity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3"/>
              <c:layout/>
              <c:tx>
                <c:rich>
                  <a:bodyPr/>
                  <a:lstStyle/>
                  <a:p>
                    <a:r>
                      <a:rPr lang="en-US" sz="1400" b="1"/>
                      <a:t>Gambling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1.2698412698412705E-2"/>
                  <c:y val="1.330008312551954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Beaches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9.0702947845805008E-3"/>
                  <c:y val="1.995012468827957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Professional Sports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7.4376417233561004E-2"/>
                  <c:y val="-9.9750623441397339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Music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-9.6145124716553218E-2"/>
                  <c:y val="-5.652535328345718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Traffic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4.7165532879818832E-2"/>
                  <c:y val="4.322527015793849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Public </a:t>
                    </a:r>
                  </a:p>
                  <a:p>
                    <a:r>
                      <a:rPr lang="en-US" sz="1400" b="1"/>
                      <a:t>Transit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9"/>
              <c:layout>
                <c:manualLayout>
                  <c:x val="-7.800453514739232E-2"/>
                  <c:y val="-4.655029093931903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Raise Family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0"/>
              <c:layout>
                <c:manualLayout>
                  <c:x val="-7.4376417233561046E-2"/>
                  <c:y val="4.987531172069831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Gathering</a:t>
                    </a:r>
                  </a:p>
                  <a:p>
                    <a:r>
                      <a:rPr lang="en-US" sz="1400" b="1"/>
                      <a:t>Places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Scattergram!$D$115:$D$145</c:f>
              <c:numCache>
                <c:formatCode>General</c:formatCode>
                <c:ptCount val="31"/>
                <c:pt idx="0">
                  <c:v>5.74</c:v>
                </c:pt>
                <c:pt idx="1">
                  <c:v>4.9591836734693882</c:v>
                </c:pt>
                <c:pt idx="2">
                  <c:v>3.48</c:v>
                </c:pt>
                <c:pt idx="3">
                  <c:v>4.3</c:v>
                </c:pt>
                <c:pt idx="4">
                  <c:v>5.1836734693877551</c:v>
                </c:pt>
                <c:pt idx="5">
                  <c:v>4.0599999999999996</c:v>
                </c:pt>
                <c:pt idx="6">
                  <c:v>4.42</c:v>
                </c:pt>
                <c:pt idx="7">
                  <c:v>5.0816326530612423</c:v>
                </c:pt>
                <c:pt idx="8">
                  <c:v>6.76</c:v>
                </c:pt>
                <c:pt idx="9">
                  <c:v>5.92</c:v>
                </c:pt>
                <c:pt idx="10">
                  <c:v>3.22</c:v>
                </c:pt>
                <c:pt idx="11">
                  <c:v>2.4</c:v>
                </c:pt>
                <c:pt idx="12">
                  <c:v>3.18</c:v>
                </c:pt>
                <c:pt idx="13">
                  <c:v>3.625</c:v>
                </c:pt>
                <c:pt idx="14">
                  <c:v>6.1599999999999975</c:v>
                </c:pt>
                <c:pt idx="15">
                  <c:v>5.08</c:v>
                </c:pt>
                <c:pt idx="16">
                  <c:v>4.8</c:v>
                </c:pt>
                <c:pt idx="17">
                  <c:v>3.4</c:v>
                </c:pt>
                <c:pt idx="18">
                  <c:v>6.22</c:v>
                </c:pt>
                <c:pt idx="19">
                  <c:v>4.28</c:v>
                </c:pt>
                <c:pt idx="20">
                  <c:v>1.3061224489795917</c:v>
                </c:pt>
                <c:pt idx="21">
                  <c:v>1.72</c:v>
                </c:pt>
                <c:pt idx="22">
                  <c:v>3</c:v>
                </c:pt>
                <c:pt idx="23">
                  <c:v>4.3061224489795915</c:v>
                </c:pt>
                <c:pt idx="24">
                  <c:v>5.3599999999999985</c:v>
                </c:pt>
                <c:pt idx="25">
                  <c:v>1.4374999999999809</c:v>
                </c:pt>
                <c:pt idx="26">
                  <c:v>2.2916666666666665</c:v>
                </c:pt>
                <c:pt idx="27">
                  <c:v>5.9591836734693882</c:v>
                </c:pt>
                <c:pt idx="28">
                  <c:v>3.1063829787234041</c:v>
                </c:pt>
                <c:pt idx="29">
                  <c:v>5.7551020408163263</c:v>
                </c:pt>
                <c:pt idx="30">
                  <c:v>2.8367346938775508</c:v>
                </c:pt>
              </c:numCache>
            </c:numRef>
          </c:xVal>
          <c:yVal>
            <c:numRef>
              <c:f>Scattergram!$E$115:$E$145</c:f>
              <c:numCache>
                <c:formatCode>General</c:formatCode>
                <c:ptCount val="31"/>
                <c:pt idx="0">
                  <c:v>6.1599999999999975</c:v>
                </c:pt>
                <c:pt idx="1">
                  <c:v>5.9591836734693882</c:v>
                </c:pt>
                <c:pt idx="2">
                  <c:v>3.14</c:v>
                </c:pt>
                <c:pt idx="3">
                  <c:v>4.6326530612244898</c:v>
                </c:pt>
                <c:pt idx="4">
                  <c:v>5.34</c:v>
                </c:pt>
                <c:pt idx="5">
                  <c:v>4.8</c:v>
                </c:pt>
                <c:pt idx="6">
                  <c:v>5.3599999999999985</c:v>
                </c:pt>
                <c:pt idx="7">
                  <c:v>5.72</c:v>
                </c:pt>
                <c:pt idx="8">
                  <c:v>6.04</c:v>
                </c:pt>
                <c:pt idx="9">
                  <c:v>6.0204081632653059</c:v>
                </c:pt>
                <c:pt idx="10">
                  <c:v>4.2244897959183714</c:v>
                </c:pt>
                <c:pt idx="11">
                  <c:v>4.8</c:v>
                </c:pt>
                <c:pt idx="12">
                  <c:v>4.4800000000000004</c:v>
                </c:pt>
                <c:pt idx="13">
                  <c:v>3</c:v>
                </c:pt>
                <c:pt idx="14">
                  <c:v>5.2</c:v>
                </c:pt>
                <c:pt idx="15">
                  <c:v>4.92</c:v>
                </c:pt>
                <c:pt idx="16">
                  <c:v>5.3199999999999985</c:v>
                </c:pt>
                <c:pt idx="17">
                  <c:v>4.38</c:v>
                </c:pt>
                <c:pt idx="18">
                  <c:v>5.26</c:v>
                </c:pt>
                <c:pt idx="19">
                  <c:v>4.24</c:v>
                </c:pt>
                <c:pt idx="20">
                  <c:v>2.34</c:v>
                </c:pt>
                <c:pt idx="21">
                  <c:v>2.9</c:v>
                </c:pt>
                <c:pt idx="22">
                  <c:v>4.9800000000000004</c:v>
                </c:pt>
                <c:pt idx="23">
                  <c:v>1.6800000000000108</c:v>
                </c:pt>
                <c:pt idx="24">
                  <c:v>5.08</c:v>
                </c:pt>
                <c:pt idx="25">
                  <c:v>2.66</c:v>
                </c:pt>
                <c:pt idx="26">
                  <c:v>3.44</c:v>
                </c:pt>
                <c:pt idx="27">
                  <c:v>5.56</c:v>
                </c:pt>
                <c:pt idx="28">
                  <c:v>4.0599999999999996</c:v>
                </c:pt>
                <c:pt idx="29">
                  <c:v>6.1</c:v>
                </c:pt>
                <c:pt idx="30">
                  <c:v>4.68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375040"/>
        <c:axId val="126376960"/>
      </c:scatterChart>
      <c:valAx>
        <c:axId val="126375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 dirty="0"/>
                  <a:t>Negative </a:t>
                </a:r>
                <a:r>
                  <a:rPr lang="en-US" sz="2800" dirty="0" smtClean="0"/>
                  <a:t>Perception                Positive</a:t>
                </a:r>
                <a:r>
                  <a:rPr lang="en-US" sz="2800" baseline="0" dirty="0" smtClean="0"/>
                  <a:t> Perception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0.14903466754155731"/>
              <c:y val="0.867851851851852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26376960"/>
        <c:crosses val="autoZero"/>
        <c:crossBetween val="midCat"/>
      </c:valAx>
      <c:valAx>
        <c:axId val="126376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/>
                  <a:t>Not Important          </a:t>
                </a:r>
                <a:r>
                  <a:rPr lang="en-US" sz="2800" dirty="0" smtClean="0"/>
                  <a:t>       </a:t>
                </a:r>
                <a:r>
                  <a:rPr lang="en-US" sz="2800" dirty="0" err="1"/>
                  <a:t>Important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1.9089566929133862E-2"/>
              <c:y val="5.198658501020707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63750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31988188976551"/>
          <c:y val="2.2412073490814002E-2"/>
          <c:w val="0.80127832458442694"/>
          <c:h val="0.8192400116652106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8.1066272965880683E-3"/>
                  <c:y val="-2.1843832020997732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/>
                      <a:t>Trails/</a:t>
                    </a:r>
                  </a:p>
                  <a:p>
                    <a:r>
                      <a:rPr lang="en-US" sz="2000" b="1" dirty="0" smtClean="0"/>
                      <a:t>Parks</a:t>
                    </a:r>
                    <a:endParaRPr lang="en-US" sz="2000" b="1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0.10629265091863717"/>
                  <c:y val="-3.737430737824484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/>
                      <a:t>Scenic Beauty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8.8718285214348207E-3"/>
                  <c:y val="5.1768737241178978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Four Seasons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>
                <c:manualLayout>
                  <c:x val="1.8820866141732572E-2"/>
                  <c:y val="-4.4403032954214862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/>
                      <a:t> Adventure Sports</a:t>
                    </a:r>
                    <a:endParaRPr lang="en-US" sz="2000" b="1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8.1349518810148319E-3"/>
                  <c:y val="5.9596237970254519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/>
                      <a:t>Beaches/</a:t>
                    </a:r>
                  </a:p>
                  <a:p>
                    <a:r>
                      <a:rPr lang="en-US" sz="2000" b="1" dirty="0" smtClean="0"/>
                      <a:t>Waterfront</a:t>
                    </a:r>
                    <a:endParaRPr lang="en-US" sz="2000" b="1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Scattergram!$D$115:$D$145</c:f>
              <c:numCache>
                <c:formatCode>General</c:formatCode>
                <c:ptCount val="31"/>
                <c:pt idx="0">
                  <c:v>5.74</c:v>
                </c:pt>
                <c:pt idx="1">
                  <c:v>4.9591836734693882</c:v>
                </c:pt>
                <c:pt idx="2">
                  <c:v>3.48</c:v>
                </c:pt>
                <c:pt idx="3">
                  <c:v>4.3</c:v>
                </c:pt>
                <c:pt idx="4">
                  <c:v>5.1836734693877551</c:v>
                </c:pt>
                <c:pt idx="5">
                  <c:v>4.0599999999999996</c:v>
                </c:pt>
                <c:pt idx="6">
                  <c:v>4.42</c:v>
                </c:pt>
                <c:pt idx="7">
                  <c:v>5.0816326530612423</c:v>
                </c:pt>
                <c:pt idx="8">
                  <c:v>6.76</c:v>
                </c:pt>
                <c:pt idx="9">
                  <c:v>5.92</c:v>
                </c:pt>
                <c:pt idx="10">
                  <c:v>3.22</c:v>
                </c:pt>
                <c:pt idx="11">
                  <c:v>2.4</c:v>
                </c:pt>
                <c:pt idx="12">
                  <c:v>3.18</c:v>
                </c:pt>
                <c:pt idx="13">
                  <c:v>3.625</c:v>
                </c:pt>
                <c:pt idx="14">
                  <c:v>6.1599999999999975</c:v>
                </c:pt>
                <c:pt idx="15">
                  <c:v>5.08</c:v>
                </c:pt>
                <c:pt idx="16">
                  <c:v>4.8</c:v>
                </c:pt>
                <c:pt idx="17">
                  <c:v>3.4</c:v>
                </c:pt>
                <c:pt idx="18">
                  <c:v>6.22</c:v>
                </c:pt>
                <c:pt idx="19">
                  <c:v>4.28</c:v>
                </c:pt>
                <c:pt idx="20">
                  <c:v>1.3061224489795917</c:v>
                </c:pt>
                <c:pt idx="21">
                  <c:v>1.72</c:v>
                </c:pt>
                <c:pt idx="22">
                  <c:v>3</c:v>
                </c:pt>
                <c:pt idx="23">
                  <c:v>4.3061224489795915</c:v>
                </c:pt>
                <c:pt idx="24">
                  <c:v>5.3599999999999985</c:v>
                </c:pt>
                <c:pt idx="25">
                  <c:v>1.43749999999998</c:v>
                </c:pt>
                <c:pt idx="26">
                  <c:v>2.2916666666666665</c:v>
                </c:pt>
                <c:pt idx="27">
                  <c:v>5.9591836734693882</c:v>
                </c:pt>
                <c:pt idx="28">
                  <c:v>3.1063829787234041</c:v>
                </c:pt>
                <c:pt idx="29">
                  <c:v>5.7551020408163263</c:v>
                </c:pt>
                <c:pt idx="30">
                  <c:v>2.8367346938775508</c:v>
                </c:pt>
              </c:numCache>
            </c:numRef>
          </c:xVal>
          <c:yVal>
            <c:numRef>
              <c:f>Scattergram!$E$115:$E$145</c:f>
              <c:numCache>
                <c:formatCode>General</c:formatCode>
                <c:ptCount val="31"/>
                <c:pt idx="0">
                  <c:v>6.1599999999999975</c:v>
                </c:pt>
                <c:pt idx="1">
                  <c:v>5.9591836734693882</c:v>
                </c:pt>
                <c:pt idx="2">
                  <c:v>3.14</c:v>
                </c:pt>
                <c:pt idx="3">
                  <c:v>4.6326530612244898</c:v>
                </c:pt>
                <c:pt idx="4">
                  <c:v>5.34</c:v>
                </c:pt>
                <c:pt idx="5">
                  <c:v>4.8</c:v>
                </c:pt>
                <c:pt idx="6">
                  <c:v>5.3599999999999985</c:v>
                </c:pt>
                <c:pt idx="7">
                  <c:v>5.72</c:v>
                </c:pt>
                <c:pt idx="8">
                  <c:v>6.04</c:v>
                </c:pt>
                <c:pt idx="9">
                  <c:v>6.0204081632653059</c:v>
                </c:pt>
                <c:pt idx="10">
                  <c:v>4.2244897959183714</c:v>
                </c:pt>
                <c:pt idx="11">
                  <c:v>4.8</c:v>
                </c:pt>
                <c:pt idx="12">
                  <c:v>4.4800000000000004</c:v>
                </c:pt>
                <c:pt idx="13">
                  <c:v>3</c:v>
                </c:pt>
                <c:pt idx="14">
                  <c:v>5.2</c:v>
                </c:pt>
                <c:pt idx="15">
                  <c:v>4.92</c:v>
                </c:pt>
                <c:pt idx="16">
                  <c:v>5.3199999999999985</c:v>
                </c:pt>
                <c:pt idx="17">
                  <c:v>4.38</c:v>
                </c:pt>
                <c:pt idx="18">
                  <c:v>5.26</c:v>
                </c:pt>
                <c:pt idx="19">
                  <c:v>4.24</c:v>
                </c:pt>
                <c:pt idx="20">
                  <c:v>2.34</c:v>
                </c:pt>
                <c:pt idx="21">
                  <c:v>2.9</c:v>
                </c:pt>
                <c:pt idx="22">
                  <c:v>4.9800000000000004</c:v>
                </c:pt>
                <c:pt idx="23">
                  <c:v>1.6800000000000113</c:v>
                </c:pt>
                <c:pt idx="24">
                  <c:v>5.08</c:v>
                </c:pt>
                <c:pt idx="25">
                  <c:v>2.66</c:v>
                </c:pt>
                <c:pt idx="26">
                  <c:v>3.44</c:v>
                </c:pt>
                <c:pt idx="27">
                  <c:v>5.56</c:v>
                </c:pt>
                <c:pt idx="28">
                  <c:v>4.0599999999999996</c:v>
                </c:pt>
                <c:pt idx="29">
                  <c:v>6.1</c:v>
                </c:pt>
                <c:pt idx="30">
                  <c:v>4.68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183040"/>
        <c:axId val="116184960"/>
      </c:scatterChart>
      <c:valAx>
        <c:axId val="116183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 dirty="0"/>
                  <a:t>Negative </a:t>
                </a:r>
                <a:r>
                  <a:rPr lang="en-US" sz="2800" dirty="0" smtClean="0"/>
                  <a:t>Perception                 Positive</a:t>
                </a:r>
                <a:r>
                  <a:rPr lang="en-US" sz="2800" baseline="0" dirty="0" smtClean="0"/>
                  <a:t> Perception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0.14297867454068242"/>
              <c:y val="0.867859288422280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6184960"/>
        <c:crosses val="autoZero"/>
        <c:crossBetween val="midCat"/>
      </c:valAx>
      <c:valAx>
        <c:axId val="116184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/>
                  <a:t>Not Important  </a:t>
                </a:r>
                <a:r>
                  <a:rPr lang="en-US" sz="2800" dirty="0" smtClean="0"/>
                  <a:t>              </a:t>
                </a:r>
                <a:r>
                  <a:rPr lang="en-US" sz="2800" dirty="0" err="1"/>
                  <a:t>Important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2.1867344706911655E-2"/>
              <c:y val="7.202741324001174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61830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EB6F7-37B9-4118-AE2A-60DA4505CB5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616D9-C0B6-4469-B5D4-ED4A571C9D55}">
      <dgm:prSet phldrT="[Text]" custT="1"/>
      <dgm:spPr/>
      <dgm:t>
        <a:bodyPr/>
        <a:lstStyle/>
        <a:p>
          <a:r>
            <a:rPr lang="en-US" sz="2600" dirty="0" smtClean="0"/>
            <a:t>Power</a:t>
          </a:r>
          <a:endParaRPr lang="en-US" sz="2600" dirty="0"/>
        </a:p>
      </dgm:t>
    </dgm:pt>
    <dgm:pt modelId="{66FDAD40-F23A-4124-8A58-B3905CE56BE1}" type="parTrans" cxnId="{F919D297-9187-49C0-AADA-944B62D584C1}">
      <dgm:prSet/>
      <dgm:spPr/>
      <dgm:t>
        <a:bodyPr/>
        <a:lstStyle/>
        <a:p>
          <a:endParaRPr lang="en-US"/>
        </a:p>
      </dgm:t>
    </dgm:pt>
    <dgm:pt modelId="{5090328B-FAC1-4F0D-8974-6DEAF1D5D640}" type="sibTrans" cxnId="{F919D297-9187-49C0-AADA-944B62D584C1}">
      <dgm:prSet/>
      <dgm:spPr/>
      <dgm:t>
        <a:bodyPr/>
        <a:lstStyle/>
        <a:p>
          <a:endParaRPr lang="en-US"/>
        </a:p>
      </dgm:t>
    </dgm:pt>
    <dgm:pt modelId="{08525E01-86C3-4F32-85D7-B3475B88D3F7}">
      <dgm:prSet phldrT="[Text]" custT="1"/>
      <dgm:spPr/>
      <dgm:t>
        <a:bodyPr lIns="0" rIns="0"/>
        <a:lstStyle/>
        <a:p>
          <a:r>
            <a:rPr lang="en-US" sz="2600" b="0" dirty="0" smtClean="0"/>
            <a:t>Knowledge</a:t>
          </a:r>
          <a:endParaRPr lang="en-US" sz="2600" b="0" dirty="0"/>
        </a:p>
      </dgm:t>
    </dgm:pt>
    <dgm:pt modelId="{D6CA3366-4310-4244-8989-7D77C0A32A3B}" type="parTrans" cxnId="{7CAB8489-4576-4090-AF42-D61F4AF39495}">
      <dgm:prSet/>
      <dgm:spPr/>
      <dgm:t>
        <a:bodyPr/>
        <a:lstStyle/>
        <a:p>
          <a:endParaRPr lang="en-US"/>
        </a:p>
      </dgm:t>
    </dgm:pt>
    <dgm:pt modelId="{F502BF26-712B-46CB-BBE4-D9D25E531C35}" type="sibTrans" cxnId="{7CAB8489-4576-4090-AF42-D61F4AF39495}">
      <dgm:prSet/>
      <dgm:spPr/>
      <dgm:t>
        <a:bodyPr/>
        <a:lstStyle/>
        <a:p>
          <a:endParaRPr lang="en-US"/>
        </a:p>
      </dgm:t>
    </dgm:pt>
    <dgm:pt modelId="{57444712-B166-4776-8D65-6983F735BFF8}">
      <dgm:prSet phldrT="[Text]" custT="1"/>
      <dgm:spPr/>
      <dgm:t>
        <a:bodyPr/>
        <a:lstStyle/>
        <a:p>
          <a:r>
            <a:rPr lang="en-US" sz="2600" dirty="0" smtClean="0"/>
            <a:t>Action</a:t>
          </a:r>
          <a:endParaRPr lang="en-US" sz="2600" dirty="0"/>
        </a:p>
      </dgm:t>
    </dgm:pt>
    <dgm:pt modelId="{2AA98771-457B-400D-8CCB-6095297DCBDE}" type="parTrans" cxnId="{9A8BD19A-6D97-42DE-8E4F-9F918F8600F9}">
      <dgm:prSet/>
      <dgm:spPr/>
      <dgm:t>
        <a:bodyPr/>
        <a:lstStyle/>
        <a:p>
          <a:endParaRPr lang="en-US"/>
        </a:p>
      </dgm:t>
    </dgm:pt>
    <dgm:pt modelId="{C73CB234-122D-49CD-8532-C1FE8A9495DB}" type="sibTrans" cxnId="{9A8BD19A-6D97-42DE-8E4F-9F918F8600F9}">
      <dgm:prSet/>
      <dgm:spPr/>
      <dgm:t>
        <a:bodyPr/>
        <a:lstStyle/>
        <a:p>
          <a:endParaRPr lang="en-US"/>
        </a:p>
      </dgm:t>
    </dgm:pt>
    <dgm:pt modelId="{A951AB30-77A7-426B-BB1E-B3989EFE4CA1}" type="pres">
      <dgm:prSet presAssocID="{0BEEB6F7-37B9-4118-AE2A-60DA4505CB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989CDE-216B-488B-ABF4-D63FB53E8177}" type="pres">
      <dgm:prSet presAssocID="{0FD616D9-C0B6-4469-B5D4-ED4A571C9D5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5B978-E6E8-426B-A45F-5122E6C3AB3D}" type="pres">
      <dgm:prSet presAssocID="{5090328B-FAC1-4F0D-8974-6DEAF1D5D640}" presName="sibTrans" presStyleLbl="sibTrans2D1" presStyleIdx="0" presStyleCnt="3" custAng="21254744" custLinFactNeighborX="23594" custLinFactNeighborY="21797"/>
      <dgm:spPr/>
      <dgm:t>
        <a:bodyPr/>
        <a:lstStyle/>
        <a:p>
          <a:endParaRPr lang="en-US"/>
        </a:p>
      </dgm:t>
    </dgm:pt>
    <dgm:pt modelId="{BB35B333-8F81-42B8-944D-56A167B6F873}" type="pres">
      <dgm:prSet presAssocID="{5090328B-FAC1-4F0D-8974-6DEAF1D5D64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F65D47C-BEA8-4DB1-82A0-115BF01B3E67}" type="pres">
      <dgm:prSet presAssocID="{08525E01-86C3-4F32-85D7-B3475B88D3F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08C40-5225-47AB-B854-4931141E5979}" type="pres">
      <dgm:prSet presAssocID="{F502BF26-712B-46CB-BBE4-D9D25E531C35}" presName="sibTrans" presStyleLbl="sibTrans2D1" presStyleIdx="1" presStyleCnt="3" custLinFactNeighborX="-39168" custLinFactNeighborY="4062"/>
      <dgm:spPr/>
      <dgm:t>
        <a:bodyPr/>
        <a:lstStyle/>
        <a:p>
          <a:endParaRPr lang="en-US"/>
        </a:p>
      </dgm:t>
    </dgm:pt>
    <dgm:pt modelId="{91AA6B79-A59A-4547-9769-B813DAD6A3AD}" type="pres">
      <dgm:prSet presAssocID="{F502BF26-712B-46CB-BBE4-D9D25E531C3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8038D60-4A17-4453-9374-90C218E5B523}" type="pres">
      <dgm:prSet presAssocID="{57444712-B166-4776-8D65-6983F735BFF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DE035-E25C-474A-972C-625567A73E40}" type="pres">
      <dgm:prSet presAssocID="{C73CB234-122D-49CD-8532-C1FE8A9495DB}" presName="sibTrans" presStyleLbl="sibTrans2D1" presStyleIdx="2" presStyleCnt="3" custLinFactNeighborX="26345" custLinFactNeighborY="-21586"/>
      <dgm:spPr/>
      <dgm:t>
        <a:bodyPr/>
        <a:lstStyle/>
        <a:p>
          <a:endParaRPr lang="en-US"/>
        </a:p>
      </dgm:t>
    </dgm:pt>
    <dgm:pt modelId="{FDEF0F1C-155F-4CC3-8428-01555AF33FDD}" type="pres">
      <dgm:prSet presAssocID="{C73CB234-122D-49CD-8532-C1FE8A9495D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D622EDE-1D5F-466C-A14D-D2A849CB8482}" type="presOf" srcId="{57444712-B166-4776-8D65-6983F735BFF8}" destId="{38038D60-4A17-4453-9374-90C218E5B523}" srcOrd="0" destOrd="0" presId="urn:microsoft.com/office/officeart/2005/8/layout/cycle2"/>
    <dgm:cxn modelId="{A4082B4D-36F8-468E-BE71-B7445BE4A5E3}" type="presOf" srcId="{5090328B-FAC1-4F0D-8974-6DEAF1D5D640}" destId="{3AA5B978-E6E8-426B-A45F-5122E6C3AB3D}" srcOrd="0" destOrd="0" presId="urn:microsoft.com/office/officeart/2005/8/layout/cycle2"/>
    <dgm:cxn modelId="{CDC8A1AF-CD40-4AB7-B252-6BE798BB809C}" type="presOf" srcId="{0BEEB6F7-37B9-4118-AE2A-60DA4505CB53}" destId="{A951AB30-77A7-426B-BB1E-B3989EFE4CA1}" srcOrd="0" destOrd="0" presId="urn:microsoft.com/office/officeart/2005/8/layout/cycle2"/>
    <dgm:cxn modelId="{9A8BD19A-6D97-42DE-8E4F-9F918F8600F9}" srcId="{0BEEB6F7-37B9-4118-AE2A-60DA4505CB53}" destId="{57444712-B166-4776-8D65-6983F735BFF8}" srcOrd="2" destOrd="0" parTransId="{2AA98771-457B-400D-8CCB-6095297DCBDE}" sibTransId="{C73CB234-122D-49CD-8532-C1FE8A9495DB}"/>
    <dgm:cxn modelId="{2EC64190-7373-4398-822A-C4F7E75A7301}" type="presOf" srcId="{5090328B-FAC1-4F0D-8974-6DEAF1D5D640}" destId="{BB35B333-8F81-42B8-944D-56A167B6F873}" srcOrd="1" destOrd="0" presId="urn:microsoft.com/office/officeart/2005/8/layout/cycle2"/>
    <dgm:cxn modelId="{A04FDD01-83DE-4A7D-AA04-5719FA2DE353}" type="presOf" srcId="{F502BF26-712B-46CB-BBE4-D9D25E531C35}" destId="{B0308C40-5225-47AB-B854-4931141E5979}" srcOrd="0" destOrd="0" presId="urn:microsoft.com/office/officeart/2005/8/layout/cycle2"/>
    <dgm:cxn modelId="{DDED8647-160F-48AC-839C-9C00DE281220}" type="presOf" srcId="{F502BF26-712B-46CB-BBE4-D9D25E531C35}" destId="{91AA6B79-A59A-4547-9769-B813DAD6A3AD}" srcOrd="1" destOrd="0" presId="urn:microsoft.com/office/officeart/2005/8/layout/cycle2"/>
    <dgm:cxn modelId="{90EAD3EA-C48E-4A81-BBDB-CAC4289BE614}" type="presOf" srcId="{C73CB234-122D-49CD-8532-C1FE8A9495DB}" destId="{7E6DE035-E25C-474A-972C-625567A73E40}" srcOrd="0" destOrd="0" presId="urn:microsoft.com/office/officeart/2005/8/layout/cycle2"/>
    <dgm:cxn modelId="{F919D297-9187-49C0-AADA-944B62D584C1}" srcId="{0BEEB6F7-37B9-4118-AE2A-60DA4505CB53}" destId="{0FD616D9-C0B6-4469-B5D4-ED4A571C9D55}" srcOrd="0" destOrd="0" parTransId="{66FDAD40-F23A-4124-8A58-B3905CE56BE1}" sibTransId="{5090328B-FAC1-4F0D-8974-6DEAF1D5D640}"/>
    <dgm:cxn modelId="{F436FB79-371F-4EAA-845E-8836AD458BFA}" type="presOf" srcId="{08525E01-86C3-4F32-85D7-B3475B88D3F7}" destId="{1F65D47C-BEA8-4DB1-82A0-115BF01B3E67}" srcOrd="0" destOrd="0" presId="urn:microsoft.com/office/officeart/2005/8/layout/cycle2"/>
    <dgm:cxn modelId="{7CAB8489-4576-4090-AF42-D61F4AF39495}" srcId="{0BEEB6F7-37B9-4118-AE2A-60DA4505CB53}" destId="{08525E01-86C3-4F32-85D7-B3475B88D3F7}" srcOrd="1" destOrd="0" parTransId="{D6CA3366-4310-4244-8989-7D77C0A32A3B}" sibTransId="{F502BF26-712B-46CB-BBE4-D9D25E531C35}"/>
    <dgm:cxn modelId="{598E8F7E-7887-4DBC-BB66-E273D9E3F341}" type="presOf" srcId="{0FD616D9-C0B6-4469-B5D4-ED4A571C9D55}" destId="{63989CDE-216B-488B-ABF4-D63FB53E8177}" srcOrd="0" destOrd="0" presId="urn:microsoft.com/office/officeart/2005/8/layout/cycle2"/>
    <dgm:cxn modelId="{A7B563CE-1FD9-47E0-9038-4310EE4706FD}" type="presOf" srcId="{C73CB234-122D-49CD-8532-C1FE8A9495DB}" destId="{FDEF0F1C-155F-4CC3-8428-01555AF33FDD}" srcOrd="1" destOrd="0" presId="urn:microsoft.com/office/officeart/2005/8/layout/cycle2"/>
    <dgm:cxn modelId="{A5966FA4-3ADA-4885-96BC-22BD92A1F2A5}" type="presParOf" srcId="{A951AB30-77A7-426B-BB1E-B3989EFE4CA1}" destId="{63989CDE-216B-488B-ABF4-D63FB53E8177}" srcOrd="0" destOrd="0" presId="urn:microsoft.com/office/officeart/2005/8/layout/cycle2"/>
    <dgm:cxn modelId="{F2805BF6-3518-4EC3-BEA6-9B80467CA3D7}" type="presParOf" srcId="{A951AB30-77A7-426B-BB1E-B3989EFE4CA1}" destId="{3AA5B978-E6E8-426B-A45F-5122E6C3AB3D}" srcOrd="1" destOrd="0" presId="urn:microsoft.com/office/officeart/2005/8/layout/cycle2"/>
    <dgm:cxn modelId="{78324288-875B-493A-A78C-4925A66523D2}" type="presParOf" srcId="{3AA5B978-E6E8-426B-A45F-5122E6C3AB3D}" destId="{BB35B333-8F81-42B8-944D-56A167B6F873}" srcOrd="0" destOrd="0" presId="urn:microsoft.com/office/officeart/2005/8/layout/cycle2"/>
    <dgm:cxn modelId="{08327611-838D-4127-9040-9CE747FEA05A}" type="presParOf" srcId="{A951AB30-77A7-426B-BB1E-B3989EFE4CA1}" destId="{1F65D47C-BEA8-4DB1-82A0-115BF01B3E67}" srcOrd="2" destOrd="0" presId="urn:microsoft.com/office/officeart/2005/8/layout/cycle2"/>
    <dgm:cxn modelId="{B737F3F2-7E54-4929-8BDA-98620FAEE2A8}" type="presParOf" srcId="{A951AB30-77A7-426B-BB1E-B3989EFE4CA1}" destId="{B0308C40-5225-47AB-B854-4931141E5979}" srcOrd="3" destOrd="0" presId="urn:microsoft.com/office/officeart/2005/8/layout/cycle2"/>
    <dgm:cxn modelId="{3B7C27CE-98BC-4290-B3FA-FC50D2E6EADF}" type="presParOf" srcId="{B0308C40-5225-47AB-B854-4931141E5979}" destId="{91AA6B79-A59A-4547-9769-B813DAD6A3AD}" srcOrd="0" destOrd="0" presId="urn:microsoft.com/office/officeart/2005/8/layout/cycle2"/>
    <dgm:cxn modelId="{003F2F9E-CF6A-4F69-824B-F07991EC6943}" type="presParOf" srcId="{A951AB30-77A7-426B-BB1E-B3989EFE4CA1}" destId="{38038D60-4A17-4453-9374-90C218E5B523}" srcOrd="4" destOrd="0" presId="urn:microsoft.com/office/officeart/2005/8/layout/cycle2"/>
    <dgm:cxn modelId="{AACC70A2-4FFD-4BAA-9A97-2BBA7C17D95D}" type="presParOf" srcId="{A951AB30-77A7-426B-BB1E-B3989EFE4CA1}" destId="{7E6DE035-E25C-474A-972C-625567A73E40}" srcOrd="5" destOrd="0" presId="urn:microsoft.com/office/officeart/2005/8/layout/cycle2"/>
    <dgm:cxn modelId="{418BA05D-F0A0-4210-BBA9-3C118EF59206}" type="presParOf" srcId="{7E6DE035-E25C-474A-972C-625567A73E40}" destId="{FDEF0F1C-155F-4CC3-8428-01555AF33FD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89CDE-216B-488B-ABF4-D63FB53E8177}">
      <dsp:nvSpPr>
        <dsp:cNvPr id="0" name=""/>
        <dsp:cNvSpPr/>
      </dsp:nvSpPr>
      <dsp:spPr>
        <a:xfrm>
          <a:off x="3141203" y="758"/>
          <a:ext cx="2099592" cy="2099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Power</a:t>
          </a:r>
          <a:endParaRPr lang="en-US" sz="2600" kern="1200" dirty="0"/>
        </a:p>
      </dsp:txBody>
      <dsp:txXfrm>
        <a:off x="3448681" y="308236"/>
        <a:ext cx="1484636" cy="1484636"/>
      </dsp:txXfrm>
    </dsp:sp>
    <dsp:sp modelId="{3AA5B978-E6E8-426B-A45F-5122E6C3AB3D}">
      <dsp:nvSpPr>
        <dsp:cNvPr id="0" name=""/>
        <dsp:cNvSpPr/>
      </dsp:nvSpPr>
      <dsp:spPr>
        <a:xfrm rot="3254744">
          <a:off x="4823813" y="2201861"/>
          <a:ext cx="557739" cy="708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4858590" y="2275690"/>
        <a:ext cx="390417" cy="425168"/>
      </dsp:txXfrm>
    </dsp:sp>
    <dsp:sp modelId="{1F65D47C-BEA8-4DB1-82A0-115BF01B3E67}">
      <dsp:nvSpPr>
        <dsp:cNvPr id="0" name=""/>
        <dsp:cNvSpPr/>
      </dsp:nvSpPr>
      <dsp:spPr>
        <a:xfrm>
          <a:off x="4717169" y="2730411"/>
          <a:ext cx="2099592" cy="2099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/>
            <a:t>Knowledge</a:t>
          </a:r>
          <a:endParaRPr lang="en-US" sz="2600" b="0" kern="1200" dirty="0"/>
        </a:p>
      </dsp:txBody>
      <dsp:txXfrm>
        <a:off x="5024647" y="3037889"/>
        <a:ext cx="1484636" cy="1484636"/>
      </dsp:txXfrm>
    </dsp:sp>
    <dsp:sp modelId="{B0308C40-5225-47AB-B854-4931141E5979}">
      <dsp:nvSpPr>
        <dsp:cNvPr id="0" name=""/>
        <dsp:cNvSpPr/>
      </dsp:nvSpPr>
      <dsp:spPr>
        <a:xfrm rot="10800000">
          <a:off x="3709459" y="3454685"/>
          <a:ext cx="557739" cy="708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3876781" y="3596407"/>
        <a:ext cx="390417" cy="425168"/>
      </dsp:txXfrm>
    </dsp:sp>
    <dsp:sp modelId="{38038D60-4A17-4453-9374-90C218E5B523}">
      <dsp:nvSpPr>
        <dsp:cNvPr id="0" name=""/>
        <dsp:cNvSpPr/>
      </dsp:nvSpPr>
      <dsp:spPr>
        <a:xfrm>
          <a:off x="1565237" y="2730411"/>
          <a:ext cx="2099592" cy="2099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Action</a:t>
          </a:r>
          <a:endParaRPr lang="en-US" sz="2600" kern="1200" dirty="0"/>
        </a:p>
      </dsp:txBody>
      <dsp:txXfrm>
        <a:off x="1872715" y="3037889"/>
        <a:ext cx="1484636" cy="1484636"/>
      </dsp:txXfrm>
    </dsp:sp>
    <dsp:sp modelId="{7E6DE035-E25C-474A-972C-625567A73E40}">
      <dsp:nvSpPr>
        <dsp:cNvPr id="0" name=""/>
        <dsp:cNvSpPr/>
      </dsp:nvSpPr>
      <dsp:spPr>
        <a:xfrm rot="18000000">
          <a:off x="3263191" y="1921784"/>
          <a:ext cx="557739" cy="708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3305022" y="2135959"/>
        <a:ext cx="390417" cy="425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0.93268</cdr:y>
    </cdr:from>
    <cdr:to>
      <cdr:x>0.40833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0" y="6396335"/>
          <a:ext cx="3733800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200" dirty="0" smtClean="0"/>
            <a:t>Source:  Gogebic Range Survey, 2008 (among young professionals)</a:t>
          </a:r>
          <a:endParaRPr lang="en-US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0.60833</cdr:x>
      <cdr:y>0.04444</cdr:y>
    </cdr:from>
    <cdr:to>
      <cdr:x>0.94167</cdr:x>
      <cdr:y>0.37778</cdr:y>
    </cdr:to>
    <cdr:sp macro="" textlink="">
      <cdr:nvSpPr>
        <cdr:cNvPr id="2" name="Oval 1"/>
        <cdr:cNvSpPr/>
      </cdr:nvSpPr>
      <cdr:spPr>
        <a:xfrm xmlns:a="http://schemas.openxmlformats.org/drawingml/2006/main">
          <a:off x="5562600" y="304800"/>
          <a:ext cx="3048000" cy="2286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08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0.75</cdr:x>
      <cdr:y>0.38889</cdr:y>
    </cdr:from>
    <cdr:to>
      <cdr:x>0.803</cdr:x>
      <cdr:y>0.53156</cdr:y>
    </cdr:to>
    <cdr:sp macro="" textlink="">
      <cdr:nvSpPr>
        <cdr:cNvPr id="4" name="Up Arrow 3"/>
        <cdr:cNvSpPr/>
      </cdr:nvSpPr>
      <cdr:spPr>
        <a:xfrm xmlns:a="http://schemas.openxmlformats.org/drawingml/2006/main">
          <a:off x="6858000" y="2667000"/>
          <a:ext cx="484632" cy="978408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0.93268</cdr:y>
    </cdr:from>
    <cdr:to>
      <cdr:x>0.40833</cdr:x>
      <cdr:y>1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0" y="6396335"/>
          <a:ext cx="3733800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200" dirty="0" smtClean="0"/>
            <a:t>Source:  Gogebic Range Survey, 2008 (among young professionals)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C695DE-79B5-4A43-AF23-0192D350025C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D448D2-8061-4ECA-B70F-8A1D21ED7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7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70D0-5E44-4504-B728-8E5E2A92D41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4EFB-4423-4318-9572-92D1BDDF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4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70D0-5E44-4504-B728-8E5E2A92D41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4EFB-4423-4318-9572-92D1BDDF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4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70D0-5E44-4504-B728-8E5E2A92D41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4EFB-4423-4318-9572-92D1BDDF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6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70D0-5E44-4504-B728-8E5E2A92D41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4EFB-4423-4318-9572-92D1BDDF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2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70D0-5E44-4504-B728-8E5E2A92D41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4EFB-4423-4318-9572-92D1BDDF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70D0-5E44-4504-B728-8E5E2A92D41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4EFB-4423-4318-9572-92D1BDDF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2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70D0-5E44-4504-B728-8E5E2A92D41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4EFB-4423-4318-9572-92D1BDDF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1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70D0-5E44-4504-B728-8E5E2A92D41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4EFB-4423-4318-9572-92D1BDDF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7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70D0-5E44-4504-B728-8E5E2A92D41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4EFB-4423-4318-9572-92D1BDDF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8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70D0-5E44-4504-B728-8E5E2A92D41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4EFB-4423-4318-9572-92D1BDDF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6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70D0-5E44-4504-B728-8E5E2A92D41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4EFB-4423-4318-9572-92D1BDDF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D70D0-5E44-4504-B728-8E5E2A92D419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E4EFB-4423-4318-9572-92D1BDDF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Asset-based </a:t>
            </a:r>
            <a:br>
              <a:rPr lang="en-US" dirty="0" smtClean="0"/>
            </a:br>
            <a:r>
              <a:rPr lang="en-US" dirty="0" smtClean="0"/>
              <a:t>Community Development</a:t>
            </a:r>
            <a:endParaRPr lang="en-US" dirty="0"/>
          </a:p>
        </p:txBody>
      </p:sp>
      <p:pic>
        <p:nvPicPr>
          <p:cNvPr id="4" name="Picture 14" descr="http://www.abcdinstitute.org/images/abcd/abcd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2192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www.abcdinstitute.org/images/abcd/abcd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2192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Step 1 – Mapping Assets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32302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95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19800" y="3581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Our Niche!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www.abcdinstitute.org/images/abcd/abcd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2192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Step 1 - Mapping Assets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Step 2 - Building Relationships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1691987"/>
            <a:ext cx="233679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H:\My Pictures\Next Generation Initiative\next generation - audi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64182"/>
            <a:ext cx="2410691" cy="18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My Pictures\Next Generation Initiative\next generation 2008 - niche breakou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91987"/>
            <a:ext cx="24892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My Pictures\Next Generation Initiative\gogebic range trail mi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64278"/>
            <a:ext cx="2410691" cy="18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17" y="42291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64" y="4229100"/>
            <a:ext cx="25908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Building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www.abcdinstitute.org/images/abcd/abcd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2192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Step 1 - Mapping Assets</a:t>
            </a:r>
          </a:p>
          <a:p>
            <a:r>
              <a:rPr lang="en-US" dirty="0" smtClean="0"/>
              <a:t>Step 2 - Building Relationships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Step 3 - Mobilizing </a:t>
            </a:r>
            <a:r>
              <a:rPr lang="en-US" dirty="0">
                <a:solidFill>
                  <a:srgbClr val="FF0000"/>
                </a:solidFill>
              </a:rPr>
              <a:t>Community Assets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/>
              <a:t>Mobilizing Community Assets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en-US" sz="6400" dirty="0" smtClean="0"/>
              <a:t>Iron County Board of Supervisors</a:t>
            </a:r>
          </a:p>
          <a:p>
            <a:pPr>
              <a:buNone/>
            </a:pPr>
            <a:r>
              <a:rPr lang="en-US" sz="6400" dirty="0" smtClean="0"/>
              <a:t>Iron County Forestry and Parks Committee</a:t>
            </a:r>
          </a:p>
          <a:p>
            <a:pPr>
              <a:buNone/>
            </a:pPr>
            <a:r>
              <a:rPr lang="en-US" sz="6400" dirty="0" smtClean="0"/>
              <a:t>Iron County Resource Development Association, Inc.</a:t>
            </a:r>
          </a:p>
          <a:p>
            <a:pPr>
              <a:buNone/>
            </a:pPr>
            <a:r>
              <a:rPr lang="en-US" sz="6400" dirty="0" smtClean="0"/>
              <a:t>City of Hurley</a:t>
            </a:r>
          </a:p>
          <a:p>
            <a:pPr>
              <a:buNone/>
            </a:pPr>
            <a:r>
              <a:rPr lang="en-US" sz="6400" dirty="0" smtClean="0"/>
              <a:t>Hurley Area Chamber of Commerce</a:t>
            </a:r>
          </a:p>
          <a:p>
            <a:pPr>
              <a:buNone/>
            </a:pPr>
            <a:r>
              <a:rPr lang="en-US" sz="6400" dirty="0" smtClean="0"/>
              <a:t>Hurley School District</a:t>
            </a:r>
          </a:p>
          <a:p>
            <a:pPr>
              <a:buNone/>
            </a:pPr>
            <a:r>
              <a:rPr lang="en-US" sz="6400" dirty="0" smtClean="0"/>
              <a:t>City of Montreal</a:t>
            </a:r>
          </a:p>
          <a:p>
            <a:pPr>
              <a:buNone/>
            </a:pPr>
            <a:r>
              <a:rPr lang="en-US" sz="6400" dirty="0" smtClean="0"/>
              <a:t>Town of Kimball</a:t>
            </a:r>
          </a:p>
          <a:p>
            <a:pPr>
              <a:buNone/>
            </a:pPr>
            <a:r>
              <a:rPr lang="en-US" sz="6400" dirty="0" smtClean="0"/>
              <a:t>Gogebic County Board of Commissioners</a:t>
            </a:r>
          </a:p>
          <a:p>
            <a:pPr>
              <a:buNone/>
            </a:pPr>
            <a:r>
              <a:rPr lang="en-US" sz="6400" dirty="0" smtClean="0"/>
              <a:t>Gogebic County Economic Development Commission</a:t>
            </a:r>
          </a:p>
          <a:p>
            <a:pPr>
              <a:buNone/>
            </a:pPr>
            <a:r>
              <a:rPr lang="en-US" sz="6400" dirty="0" smtClean="0"/>
              <a:t>Ironwood City Commission </a:t>
            </a:r>
          </a:p>
          <a:p>
            <a:pPr>
              <a:buNone/>
            </a:pPr>
            <a:r>
              <a:rPr lang="en-US" sz="6400" dirty="0" smtClean="0"/>
              <a:t>Ironwood Parks and Recreation Committee</a:t>
            </a:r>
          </a:p>
          <a:p>
            <a:pPr>
              <a:buNone/>
            </a:pPr>
            <a:r>
              <a:rPr lang="en-US" sz="6400" dirty="0" smtClean="0"/>
              <a:t>Ironwood Area Chamber of Commerce</a:t>
            </a:r>
          </a:p>
          <a:p>
            <a:pPr>
              <a:buNone/>
            </a:pPr>
            <a:r>
              <a:rPr lang="en-US" sz="6400" dirty="0" smtClean="0"/>
              <a:t>Ironwood Area School District</a:t>
            </a:r>
          </a:p>
          <a:p>
            <a:pPr>
              <a:buNone/>
            </a:pPr>
            <a:r>
              <a:rPr lang="en-US" sz="6400" dirty="0" smtClean="0"/>
              <a:t>Ironwood Charter Township</a:t>
            </a:r>
          </a:p>
          <a:p>
            <a:pPr>
              <a:buNone/>
            </a:pPr>
            <a:r>
              <a:rPr lang="en-US" sz="6400" dirty="0" smtClean="0"/>
              <a:t>Erwin Township</a:t>
            </a:r>
          </a:p>
          <a:p>
            <a:pPr>
              <a:buNone/>
            </a:pPr>
            <a:r>
              <a:rPr lang="en-US" sz="6400" dirty="0" smtClean="0"/>
              <a:t>City of Bessemer</a:t>
            </a:r>
          </a:p>
          <a:p>
            <a:pPr>
              <a:buNone/>
            </a:pPr>
            <a:r>
              <a:rPr lang="en-US" sz="6400" dirty="0" smtClean="0"/>
              <a:t>Bessemer Downtown Development Authority</a:t>
            </a:r>
          </a:p>
          <a:p>
            <a:pPr>
              <a:buNone/>
            </a:pPr>
            <a:r>
              <a:rPr lang="en-US" sz="6400" dirty="0" smtClean="0"/>
              <a:t>Bessemer Chamber of Commerce</a:t>
            </a:r>
          </a:p>
          <a:p>
            <a:pPr>
              <a:buNone/>
            </a:pPr>
            <a:r>
              <a:rPr lang="en-US" sz="6400" dirty="0" smtClean="0"/>
              <a:t>Bessemer Area School District</a:t>
            </a:r>
          </a:p>
          <a:p>
            <a:pPr>
              <a:buNone/>
            </a:pPr>
            <a:r>
              <a:rPr lang="en-US" sz="6400" dirty="0" smtClean="0"/>
              <a:t>Bessemer Township</a:t>
            </a:r>
          </a:p>
          <a:p>
            <a:pPr>
              <a:buNone/>
            </a:pPr>
            <a:r>
              <a:rPr lang="en-US" sz="6400" dirty="0" smtClean="0"/>
              <a:t>City of Wakefield</a:t>
            </a:r>
          </a:p>
          <a:p>
            <a:pPr>
              <a:buNone/>
            </a:pPr>
            <a:r>
              <a:rPr lang="en-US" sz="6400" dirty="0" smtClean="0"/>
              <a:t>Wakefield Planning Commission</a:t>
            </a:r>
          </a:p>
          <a:p>
            <a:pPr>
              <a:buNone/>
            </a:pPr>
            <a:r>
              <a:rPr lang="en-US" sz="6400" dirty="0" smtClean="0"/>
              <a:t>Wakefield Chamber of Commerce</a:t>
            </a:r>
          </a:p>
          <a:p>
            <a:pPr>
              <a:buNone/>
            </a:pPr>
            <a:r>
              <a:rPr lang="en-US" sz="6400" dirty="0" smtClean="0"/>
              <a:t>Wakefield-</a:t>
            </a:r>
            <a:r>
              <a:rPr lang="en-US" sz="6400" dirty="0" err="1" smtClean="0"/>
              <a:t>Marenisco</a:t>
            </a:r>
            <a:r>
              <a:rPr lang="en-US" sz="6400" dirty="0" smtClean="0"/>
              <a:t> School District</a:t>
            </a:r>
          </a:p>
          <a:p>
            <a:pPr>
              <a:buNone/>
            </a:pPr>
            <a:r>
              <a:rPr lang="en-US" sz="6400" dirty="0" smtClean="0"/>
              <a:t>Wakefield Township</a:t>
            </a:r>
          </a:p>
          <a:p>
            <a:pPr>
              <a:buNone/>
            </a:pPr>
            <a:r>
              <a:rPr lang="en-US" sz="6400" dirty="0" err="1" smtClean="0"/>
              <a:t>Marenisco</a:t>
            </a:r>
            <a:r>
              <a:rPr lang="en-US" sz="6400" dirty="0" smtClean="0"/>
              <a:t> Township Board</a:t>
            </a:r>
          </a:p>
          <a:p>
            <a:pPr>
              <a:buNone/>
            </a:pPr>
            <a:r>
              <a:rPr lang="en-US" sz="6400" dirty="0" smtClean="0"/>
              <a:t>Grand View Health System </a:t>
            </a:r>
          </a:p>
          <a:p>
            <a:pPr>
              <a:buNone/>
            </a:pPr>
            <a:r>
              <a:rPr lang="en-US" sz="6400" dirty="0" smtClean="0"/>
              <a:t>Gogebic Community College</a:t>
            </a:r>
          </a:p>
          <a:p>
            <a:pPr>
              <a:buNone/>
            </a:pPr>
            <a:r>
              <a:rPr lang="en-US" sz="6400" dirty="0" smtClean="0"/>
              <a:t>Western Upper Peninsula Convention and Visitors Bureau</a:t>
            </a:r>
          </a:p>
          <a:p>
            <a:pPr>
              <a:buNone/>
            </a:pPr>
            <a:r>
              <a:rPr lang="en-US" sz="6400" dirty="0" smtClean="0"/>
              <a:t>Ni-</a:t>
            </a:r>
            <a:r>
              <a:rPr lang="en-US" sz="6400" dirty="0" err="1" smtClean="0"/>
              <a:t>Miikanaake</a:t>
            </a:r>
            <a:r>
              <a:rPr lang="en-US" sz="6400" dirty="0" smtClean="0"/>
              <a:t> Chapter of the North Country Trail Association</a:t>
            </a:r>
          </a:p>
          <a:p>
            <a:pPr>
              <a:buNone/>
            </a:pPr>
            <a:r>
              <a:rPr lang="en-US" sz="6400" dirty="0" smtClean="0"/>
              <a:t>Michigan Department of Natural Resources and Environment (letter of support)</a:t>
            </a:r>
          </a:p>
          <a:p>
            <a:pPr>
              <a:buNone/>
            </a:pPr>
            <a:r>
              <a:rPr lang="en-US" sz="6400" dirty="0" smtClean="0"/>
              <a:t>Upper Peninsula Travel and Recreation Association</a:t>
            </a:r>
          </a:p>
          <a:p>
            <a:pPr>
              <a:buNone/>
            </a:pPr>
            <a:r>
              <a:rPr lang="en-US" sz="6400" dirty="0" smtClean="0"/>
              <a:t>U.S. Forest Service (letter of support)</a:t>
            </a:r>
          </a:p>
          <a:p>
            <a:pPr>
              <a:buNone/>
            </a:pPr>
            <a:r>
              <a:rPr lang="en-US" sz="6400" dirty="0" smtClean="0"/>
              <a:t>International Mountain Biking Association (letter of support)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www.abcdinstitute.org/images/abcd/abcd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2192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Step 1 - Mapping Assets</a:t>
            </a:r>
          </a:p>
          <a:p>
            <a:r>
              <a:rPr lang="en-US" dirty="0" smtClean="0"/>
              <a:t>Step 2 - Building Relationships</a:t>
            </a:r>
          </a:p>
          <a:p>
            <a:r>
              <a:rPr lang="en-US" dirty="0" smtClean="0"/>
              <a:t>Step 3 - Mobilizing </a:t>
            </a:r>
            <a:r>
              <a:rPr lang="en-US" dirty="0"/>
              <a:t>Community </a:t>
            </a:r>
            <a:r>
              <a:rPr lang="en-US" dirty="0" smtClean="0"/>
              <a:t>Assets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Step 4 - Convening </a:t>
            </a:r>
            <a:r>
              <a:rPr lang="en-US" dirty="0">
                <a:solidFill>
                  <a:srgbClr val="FF0000"/>
                </a:solidFill>
              </a:rPr>
              <a:t>Broadly Representative Group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2" y="609600"/>
            <a:ext cx="8229600" cy="1189038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100" b="1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3100" b="1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3100" b="1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3100" b="1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3100" b="1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3100" b="1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3100" b="1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4900" dirty="0" smtClean="0">
                <a:ea typeface="Times New Roman"/>
                <a:cs typeface="Arial" pitchFamily="34" charset="0"/>
              </a:rPr>
              <a:t>Convening </a:t>
            </a:r>
            <a:r>
              <a:rPr lang="en-US" sz="4900" dirty="0">
                <a:ea typeface="Times New Roman"/>
                <a:cs typeface="Arial" pitchFamily="34" charset="0"/>
              </a:rPr>
              <a:t>Broadly </a:t>
            </a:r>
            <a:r>
              <a:rPr lang="en-US" sz="4900" dirty="0" smtClean="0">
                <a:ea typeface="Times New Roman"/>
                <a:cs typeface="Arial" pitchFamily="34" charset="0"/>
              </a:rPr>
              <a:t/>
            </a:r>
            <a:br>
              <a:rPr lang="en-US" sz="4900" dirty="0" smtClean="0">
                <a:ea typeface="Times New Roman"/>
                <a:cs typeface="Arial" pitchFamily="34" charset="0"/>
              </a:rPr>
            </a:br>
            <a:r>
              <a:rPr lang="en-US" sz="4900" dirty="0" smtClean="0">
                <a:ea typeface="Times New Roman"/>
                <a:cs typeface="Arial" pitchFamily="34" charset="0"/>
              </a:rPr>
              <a:t>Representative Group(s)</a:t>
            </a:r>
            <a:r>
              <a:rPr lang="en-US" sz="3100" b="1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3100" b="1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sz="4900" b="1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4900" b="1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ea typeface="Times New Roman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Promoting Our Strengths Workgroup</a:t>
            </a:r>
          </a:p>
          <a:p>
            <a:r>
              <a:rPr lang="en-US" dirty="0" smtClean="0"/>
              <a:t>Railroad Technical Working Group</a:t>
            </a:r>
          </a:p>
          <a:p>
            <a:r>
              <a:rPr lang="en-US" dirty="0" smtClean="0"/>
              <a:t>Regional Trail Authority</a:t>
            </a:r>
          </a:p>
          <a:p>
            <a:r>
              <a:rPr lang="en-US" dirty="0" smtClean="0"/>
              <a:t>Riverside Trail Committee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www.abcdinstitute.org/images/abcd/abcd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2192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Step 1 - Mapping Assets</a:t>
            </a:r>
          </a:p>
          <a:p>
            <a:r>
              <a:rPr lang="en-US" dirty="0" smtClean="0"/>
              <a:t>Step 2 - Building Relationships</a:t>
            </a:r>
          </a:p>
          <a:p>
            <a:r>
              <a:rPr lang="en-US" dirty="0" smtClean="0"/>
              <a:t>Step 3 - Mobilizing </a:t>
            </a:r>
            <a:r>
              <a:rPr lang="en-US" dirty="0"/>
              <a:t>Community </a:t>
            </a:r>
            <a:r>
              <a:rPr lang="en-US" dirty="0" smtClean="0"/>
              <a:t>Assets</a:t>
            </a:r>
          </a:p>
          <a:p>
            <a:r>
              <a:rPr lang="en-US" dirty="0" smtClean="0"/>
              <a:t>Step 4 - Convening Broadly Representative Group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Step 5 - Leveraging </a:t>
            </a:r>
            <a:r>
              <a:rPr lang="en-US" dirty="0">
                <a:solidFill>
                  <a:srgbClr val="FF0000"/>
                </a:solidFill>
              </a:rPr>
              <a:t>Outside Resources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www.abcdinstitute.org/images/abcd/abcd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2192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Messages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Two Solutions, Two Paths</a:t>
            </a:r>
          </a:p>
          <a:p>
            <a:r>
              <a:rPr lang="en-US" dirty="0" smtClean="0"/>
              <a:t>Local Commitment and Resources</a:t>
            </a:r>
          </a:p>
          <a:p>
            <a:r>
              <a:rPr lang="en-US" dirty="0" smtClean="0"/>
              <a:t>Community-building Path</a:t>
            </a:r>
          </a:p>
          <a:p>
            <a:pPr lvl="1"/>
            <a:r>
              <a:rPr lang="en-US" dirty="0" smtClean="0"/>
              <a:t>Asset-based</a:t>
            </a:r>
          </a:p>
          <a:p>
            <a:pPr lvl="1"/>
            <a:r>
              <a:rPr lang="en-US" dirty="0" smtClean="0"/>
              <a:t>Internally Focused</a:t>
            </a:r>
          </a:p>
          <a:p>
            <a:pPr lvl="1"/>
            <a:r>
              <a:rPr lang="en-US" dirty="0" smtClean="0"/>
              <a:t>Relationship Driven</a:t>
            </a:r>
          </a:p>
        </p:txBody>
      </p:sp>
    </p:spTree>
    <p:extLst>
      <p:ext uri="{BB962C8B-B14F-4D97-AF65-F5344CB8AC3E}">
        <p14:creationId xmlns:p14="http://schemas.microsoft.com/office/powerpoint/2010/main" val="36934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89038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100" b="1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3100" b="1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3100" b="1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3100" b="1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ea typeface="Times New Roman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229600" cy="4221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Over $1.5 million in funding:</a:t>
            </a:r>
          </a:p>
          <a:p>
            <a:r>
              <a:rPr lang="en-US" dirty="0" smtClean="0"/>
              <a:t>Acquisition of Trail Route</a:t>
            </a:r>
          </a:p>
          <a:p>
            <a:r>
              <a:rPr lang="en-US" dirty="0" smtClean="0"/>
              <a:t>Depot Park Trail Head Completed</a:t>
            </a:r>
          </a:p>
          <a:p>
            <a:r>
              <a:rPr lang="en-US" dirty="0" smtClean="0"/>
              <a:t>Ethnic Commons Trail Head Completed</a:t>
            </a:r>
          </a:p>
          <a:p>
            <a:r>
              <a:rPr lang="en-US" dirty="0" smtClean="0"/>
              <a:t>Phase I Paved – Summer of 2014</a:t>
            </a:r>
          </a:p>
          <a:p>
            <a:r>
              <a:rPr lang="en-US" dirty="0" smtClean="0"/>
              <a:t>Train Trestle Retrofitted – Summer of 2014</a:t>
            </a:r>
          </a:p>
          <a:p>
            <a:r>
              <a:rPr lang="en-US" dirty="0" smtClean="0"/>
              <a:t>Phase II Grant Submitted (Local Match Acquired)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Leveraging Outside Resources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www.abcdinstitute.org/images/abcd/abcd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2192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Supporting </a:t>
            </a:r>
            <a:br>
              <a:rPr lang="en-US" dirty="0" smtClean="0"/>
            </a:br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Community Capitals Framework</a:t>
            </a:r>
          </a:p>
          <a:p>
            <a:r>
              <a:rPr lang="en-US" dirty="0" smtClean="0"/>
              <a:t>Community Organizing</a:t>
            </a:r>
          </a:p>
          <a:p>
            <a:r>
              <a:rPr lang="en-US" dirty="0" smtClean="0"/>
              <a:t>Change Theory</a:t>
            </a:r>
          </a:p>
          <a:p>
            <a:r>
              <a:rPr lang="en-US" dirty="0" smtClean="0"/>
              <a:t>Change Resistance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55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6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28612" y="1333500"/>
            <a:ext cx="3733800" cy="3505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accent1"/>
              </a:solidFill>
            </a:endParaRPr>
          </a:p>
          <a:p>
            <a:pPr algn="ctr"/>
            <a:endParaRPr lang="en-US" dirty="0">
              <a:solidFill>
                <a:schemeClr val="accent1"/>
              </a:solidFill>
            </a:endParaRPr>
          </a:p>
          <a:p>
            <a:pPr algn="ctr"/>
            <a:endParaRPr lang="en-US" dirty="0" smtClean="0">
              <a:solidFill>
                <a:schemeClr val="accent1"/>
              </a:solidFill>
            </a:endParaRPr>
          </a:p>
          <a:p>
            <a:pPr algn="ctr"/>
            <a:endParaRPr lang="en-US" dirty="0">
              <a:solidFill>
                <a:schemeClr val="accent1"/>
              </a:solidFill>
            </a:endParaRPr>
          </a:p>
          <a:p>
            <a:pPr algn="ctr"/>
            <a:endParaRPr lang="en-US" dirty="0" smtClean="0">
              <a:solidFill>
                <a:schemeClr val="accent1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Research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105400" y="2057400"/>
            <a:ext cx="3733800" cy="3505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2400" dirty="0" smtClean="0"/>
              <a:t>Action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Research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6400800" y="2419349"/>
            <a:ext cx="1447800" cy="1562100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Research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ube 5"/>
          <p:cNvSpPr/>
          <p:nvPr/>
        </p:nvSpPr>
        <p:spPr>
          <a:xfrm>
            <a:off x="981075" y="1828800"/>
            <a:ext cx="1447800" cy="1524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Forms of Social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entagon 3"/>
          <p:cNvSpPr/>
          <p:nvPr/>
        </p:nvSpPr>
        <p:spPr>
          <a:xfrm>
            <a:off x="533400" y="2438400"/>
            <a:ext cx="7772400" cy="3276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A More Participatory Society</a:t>
            </a:r>
            <a:endParaRPr lang="en-US" sz="2400" dirty="0"/>
          </a:p>
        </p:txBody>
      </p:sp>
      <p:sp>
        <p:nvSpPr>
          <p:cNvPr id="5" name="Notched Right Arrow 4"/>
          <p:cNvSpPr/>
          <p:nvPr/>
        </p:nvSpPr>
        <p:spPr>
          <a:xfrm>
            <a:off x="1066800" y="2438400"/>
            <a:ext cx="3886200" cy="2209800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Solving Local Problems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Power/Knowledge/Action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792754"/>
              </p:ext>
            </p:extLst>
          </p:nvPr>
        </p:nvGraphicFramePr>
        <p:xfrm>
          <a:off x="304800" y="1650716"/>
          <a:ext cx="83820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95800" y="6481479"/>
            <a:ext cx="318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regards to Michel Foucault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 rot="3392056">
            <a:off x="4894878" y="3502710"/>
            <a:ext cx="557739" cy="708612"/>
            <a:chOff x="3927915" y="3425901"/>
            <a:chExt cx="557739" cy="708612"/>
          </a:xfrm>
        </p:grpSpPr>
        <p:sp>
          <p:nvSpPr>
            <p:cNvPr id="7" name="Right Arrow 6"/>
            <p:cNvSpPr/>
            <p:nvPr/>
          </p:nvSpPr>
          <p:spPr>
            <a:xfrm rot="10800000">
              <a:off x="3927915" y="3425901"/>
              <a:ext cx="557739" cy="70861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ight Arrow 4"/>
            <p:cNvSpPr/>
            <p:nvPr/>
          </p:nvSpPr>
          <p:spPr>
            <a:xfrm rot="21600000">
              <a:off x="4095237" y="3567623"/>
              <a:ext cx="390417" cy="425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</p:grpSp>
      <p:grpSp>
        <p:nvGrpSpPr>
          <p:cNvPr id="9" name="Group 8"/>
          <p:cNvGrpSpPr/>
          <p:nvPr/>
        </p:nvGrpSpPr>
        <p:grpSpPr>
          <a:xfrm rot="10800000">
            <a:off x="4412138" y="5112681"/>
            <a:ext cx="557739" cy="708612"/>
            <a:chOff x="3927915" y="3425901"/>
            <a:chExt cx="557739" cy="708612"/>
          </a:xfrm>
        </p:grpSpPr>
        <p:sp>
          <p:nvSpPr>
            <p:cNvPr id="10" name="Right Arrow 9"/>
            <p:cNvSpPr/>
            <p:nvPr/>
          </p:nvSpPr>
          <p:spPr>
            <a:xfrm rot="10800000">
              <a:off x="3927915" y="3425901"/>
              <a:ext cx="557739" cy="70861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ight Arrow 4"/>
            <p:cNvSpPr/>
            <p:nvPr/>
          </p:nvSpPr>
          <p:spPr>
            <a:xfrm rot="21600000">
              <a:off x="4095237" y="3567623"/>
              <a:ext cx="390417" cy="425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 rot="18064234">
            <a:off x="3362865" y="3926807"/>
            <a:ext cx="557739" cy="708612"/>
            <a:chOff x="3927915" y="3425901"/>
            <a:chExt cx="557739" cy="708612"/>
          </a:xfrm>
        </p:grpSpPr>
        <p:sp>
          <p:nvSpPr>
            <p:cNvPr id="13" name="Right Arrow 12"/>
            <p:cNvSpPr/>
            <p:nvPr/>
          </p:nvSpPr>
          <p:spPr>
            <a:xfrm rot="10800000">
              <a:off x="3927915" y="3425901"/>
              <a:ext cx="557739" cy="70861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4"/>
            <p:cNvSpPr/>
            <p:nvPr/>
          </p:nvSpPr>
          <p:spPr>
            <a:xfrm rot="21600000">
              <a:off x="4095237" y="3567623"/>
              <a:ext cx="390417" cy="425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</p:grpSp>
      <p:sp>
        <p:nvSpPr>
          <p:cNvPr id="3" name="5-Point Star 2"/>
          <p:cNvSpPr/>
          <p:nvPr/>
        </p:nvSpPr>
        <p:spPr>
          <a:xfrm>
            <a:off x="6553200" y="4304339"/>
            <a:ext cx="685800" cy="667968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Theory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23" y="1632681"/>
            <a:ext cx="5986877" cy="449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6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Resistance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1431"/>
            <a:ext cx="6705600" cy="50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4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www.abcdinstitute.org/images/abcd/abcd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2192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ABCD</a:t>
            </a:r>
            <a:br>
              <a:rPr lang="en-US" dirty="0" smtClean="0"/>
            </a:b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Alinsky</a:t>
            </a:r>
            <a:r>
              <a:rPr lang="en-US" dirty="0" smtClean="0"/>
              <a:t> (1989). Rules for Radicals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Flora </a:t>
            </a:r>
            <a:r>
              <a:rPr lang="en-US" dirty="0"/>
              <a:t>and Flora (2008). Rural Communities: Legacy and </a:t>
            </a:r>
            <a:r>
              <a:rPr lang="en-US" dirty="0" smtClean="0"/>
              <a:t>Change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Green and Haines (2008). Asset </a:t>
            </a:r>
            <a:r>
              <a:rPr lang="en-US" dirty="0" smtClean="0"/>
              <a:t>Building </a:t>
            </a:r>
            <a:r>
              <a:rPr lang="en-US" dirty="0"/>
              <a:t>and Community </a:t>
            </a:r>
            <a:r>
              <a:rPr lang="en-US" dirty="0" smtClean="0"/>
              <a:t>Development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Kotter</a:t>
            </a:r>
            <a:r>
              <a:rPr lang="en-US" dirty="0" smtClean="0"/>
              <a:t> (</a:t>
            </a:r>
            <a:r>
              <a:rPr lang="en-US" dirty="0"/>
              <a:t>1996). Leading Change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Kretzman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McNight</a:t>
            </a:r>
            <a:r>
              <a:rPr lang="en-US" dirty="0"/>
              <a:t> (1993). Building Communities from the </a:t>
            </a:r>
            <a:r>
              <a:rPr lang="en-US" dirty="0" smtClean="0"/>
              <a:t>Inside Out</a:t>
            </a:r>
            <a:r>
              <a:rPr lang="en-US" dirty="0"/>
              <a:t>: A Path Toward Finding and Mobilizing a </a:t>
            </a:r>
            <a:r>
              <a:rPr lang="en-US" dirty="0" smtClean="0"/>
              <a:t>Community's </a:t>
            </a:r>
            <a:r>
              <a:rPr lang="en-US" dirty="0"/>
              <a:t>Assets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Krile</a:t>
            </a:r>
            <a:r>
              <a:rPr lang="en-US" dirty="0" smtClean="0"/>
              <a:t> (2008). The Community Leadership Handbook: Framing Ideas, Building Relationship, and Mobilizing Resources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Marshak</a:t>
            </a:r>
            <a:r>
              <a:rPr lang="en-US" dirty="0" smtClean="0"/>
              <a:t> (</a:t>
            </a:r>
            <a:r>
              <a:rPr lang="en-US" dirty="0"/>
              <a:t>2006). Covert Processes at Work: Managing the Five Hidden Dimensions of Organizational Change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McKnight (2010). The </a:t>
            </a:r>
            <a:r>
              <a:rPr lang="en-US" dirty="0"/>
              <a:t>Abundant Community: Awakening the Power of </a:t>
            </a:r>
            <a:r>
              <a:rPr lang="en-US" dirty="0" smtClean="0"/>
              <a:t>Families </a:t>
            </a:r>
            <a:r>
              <a:rPr lang="en-US" dirty="0"/>
              <a:t>and </a:t>
            </a:r>
            <a:r>
              <a:rPr lang="en-US" dirty="0" smtClean="0"/>
              <a:t>Neighborhoods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Rappaport (1977). Community Psychology: Values, Research, and Action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Stoecker</a:t>
            </a:r>
            <a:r>
              <a:rPr lang="en-US" dirty="0" smtClean="0"/>
              <a:t> (2005). Research Methods for Community Change: A Project Based Approach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www.abcdinstitute.org/images/abcd/abcd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2192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Primary </a:t>
            </a:r>
            <a:br>
              <a:rPr lang="en-US" dirty="0" smtClean="0"/>
            </a:br>
            <a:r>
              <a:rPr lang="en-US" dirty="0" smtClean="0"/>
              <a:t>Components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Releasing Individual Capacities</a:t>
            </a:r>
          </a:p>
          <a:p>
            <a:r>
              <a:rPr lang="en-US" dirty="0" smtClean="0"/>
              <a:t>Releasing the Power of Local Associations and Organizations</a:t>
            </a:r>
          </a:p>
          <a:p>
            <a:r>
              <a:rPr lang="en-US" dirty="0" smtClean="0"/>
              <a:t>Capturing Local Institutions for Community Building</a:t>
            </a:r>
          </a:p>
          <a:p>
            <a:r>
              <a:rPr lang="en-US" dirty="0" smtClean="0"/>
              <a:t>Rebuilding the Community Economy</a:t>
            </a:r>
          </a:p>
          <a:p>
            <a:r>
              <a:rPr lang="en-US" dirty="0" smtClean="0"/>
              <a:t>Mobilizing an Entire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www.abcdinstitute.org/images/abcd/abcd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2192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Releasing </a:t>
            </a:r>
            <a:br>
              <a:rPr lang="en-US" dirty="0" smtClean="0"/>
            </a:br>
            <a:r>
              <a:rPr lang="en-US" dirty="0" smtClean="0"/>
              <a:t>Individual Capacities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Youth</a:t>
            </a:r>
          </a:p>
          <a:p>
            <a:pPr lvl="1"/>
            <a:r>
              <a:rPr lang="en-US" dirty="0" smtClean="0"/>
              <a:t>Seniors</a:t>
            </a:r>
          </a:p>
          <a:p>
            <a:pPr lvl="1"/>
            <a:r>
              <a:rPr lang="en-US" dirty="0" smtClean="0"/>
              <a:t>People with Disabilities</a:t>
            </a:r>
          </a:p>
          <a:p>
            <a:pPr lvl="1"/>
            <a:r>
              <a:rPr lang="en-US" dirty="0" smtClean="0"/>
              <a:t>People Living in Poverty</a:t>
            </a:r>
          </a:p>
          <a:p>
            <a:pPr lvl="1"/>
            <a:r>
              <a:rPr lang="en-US" dirty="0" smtClean="0"/>
              <a:t>Artists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www.abcdinstitute.org/images/abcd/abcd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2192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Releasing</a:t>
            </a:r>
            <a:br>
              <a:rPr lang="en-US" dirty="0" smtClean="0"/>
            </a:br>
            <a:r>
              <a:rPr lang="en-US" dirty="0" smtClean="0"/>
              <a:t>Local Organizations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Religious Institutions</a:t>
            </a:r>
          </a:p>
          <a:p>
            <a:r>
              <a:rPr lang="en-US" dirty="0" smtClean="0"/>
              <a:t>Cultural Organizations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www.abcdinstitute.org/images/abcd/abcd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2192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Capturing</a:t>
            </a:r>
            <a:br>
              <a:rPr lang="en-US" smtClean="0"/>
            </a:br>
            <a:r>
              <a:rPr lang="en-US" smtClean="0"/>
              <a:t>Local Institutions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Parks</a:t>
            </a:r>
          </a:p>
          <a:p>
            <a:r>
              <a:rPr lang="en-US" dirty="0" smtClean="0"/>
              <a:t>Libraries</a:t>
            </a:r>
          </a:p>
          <a:p>
            <a:r>
              <a:rPr lang="en-US" dirty="0" smtClean="0"/>
              <a:t>Schools</a:t>
            </a:r>
          </a:p>
          <a:p>
            <a:r>
              <a:rPr lang="en-US" dirty="0" smtClean="0"/>
              <a:t>Community Colleges</a:t>
            </a:r>
          </a:p>
          <a:p>
            <a:r>
              <a:rPr lang="en-US" dirty="0" smtClean="0"/>
              <a:t>Police</a:t>
            </a:r>
          </a:p>
          <a:p>
            <a:r>
              <a:rPr lang="en-US" dirty="0" smtClean="0"/>
              <a:t>Hospitals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www.abcdinstitute.org/images/abcd/abcd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2192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Rebuilding the </a:t>
            </a:r>
            <a:br>
              <a:rPr lang="en-US" dirty="0" smtClean="0"/>
            </a:br>
            <a:r>
              <a:rPr lang="en-US" dirty="0" smtClean="0"/>
              <a:t>Community Economy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Local Purchasing</a:t>
            </a:r>
          </a:p>
          <a:p>
            <a:r>
              <a:rPr lang="en-US" dirty="0" smtClean="0"/>
              <a:t>Hiring Locally</a:t>
            </a:r>
          </a:p>
          <a:p>
            <a:r>
              <a:rPr lang="en-US" dirty="0" smtClean="0"/>
              <a:t>Creating New Businesses</a:t>
            </a:r>
          </a:p>
          <a:p>
            <a:r>
              <a:rPr lang="en-US" dirty="0" smtClean="0"/>
              <a:t>Developing Human Resource Potential</a:t>
            </a:r>
          </a:p>
          <a:p>
            <a:r>
              <a:rPr lang="en-US" dirty="0" smtClean="0"/>
              <a:t>Local Investing</a:t>
            </a:r>
          </a:p>
          <a:p>
            <a:r>
              <a:rPr lang="en-US" dirty="0" smtClean="0"/>
              <a:t>Economic Bridge Building</a:t>
            </a:r>
          </a:p>
          <a:p>
            <a:r>
              <a:rPr lang="en-US" dirty="0" smtClean="0"/>
              <a:t>Commitment to </a:t>
            </a:r>
            <a:r>
              <a:rPr lang="en-US" dirty="0" err="1" smtClean="0"/>
              <a:t>Communit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www.abcdinstitute.org/images/abcd/abcd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2192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Mobilizing an Entire </a:t>
            </a:r>
            <a:br>
              <a:rPr lang="en-US" dirty="0" smtClean="0"/>
            </a:br>
            <a:r>
              <a:rPr lang="en-US" dirty="0" smtClean="0"/>
              <a:t>Community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Capacities of Individuals</a:t>
            </a:r>
          </a:p>
          <a:p>
            <a:r>
              <a:rPr lang="en-US" dirty="0" smtClean="0"/>
              <a:t>Gifts of Strangers</a:t>
            </a:r>
          </a:p>
          <a:p>
            <a:r>
              <a:rPr lang="en-US" dirty="0" smtClean="0"/>
              <a:t>Associations of Citizens</a:t>
            </a:r>
          </a:p>
          <a:p>
            <a:r>
              <a:rPr lang="en-US" dirty="0" smtClean="0"/>
              <a:t>Local, Private, Public and Non-Profit Institutions</a:t>
            </a:r>
          </a:p>
          <a:p>
            <a:r>
              <a:rPr lang="en-US" dirty="0" smtClean="0"/>
              <a:t>Community’s Physical Assets</a:t>
            </a:r>
          </a:p>
          <a:p>
            <a:r>
              <a:rPr lang="en-US" dirty="0" smtClean="0"/>
              <a:t>Capacity Finders and Developers</a:t>
            </a:r>
          </a:p>
        </p:txBody>
      </p:sp>
    </p:spTree>
    <p:extLst>
      <p:ext uri="{BB962C8B-B14F-4D97-AF65-F5344CB8AC3E}">
        <p14:creationId xmlns:p14="http://schemas.microsoft.com/office/powerpoint/2010/main" val="16082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www.abcdinstitute.org/images/abcd/abcd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2192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 Steps Towards Whole </a:t>
            </a:r>
            <a:br>
              <a:rPr lang="en-US" dirty="0" smtClean="0"/>
            </a:br>
            <a:r>
              <a:rPr lang="en-US" dirty="0" smtClean="0"/>
              <a:t>Community Mobilization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Step 1 - Mapping Assets</a:t>
            </a:r>
          </a:p>
          <a:p>
            <a:r>
              <a:rPr lang="en-US" dirty="0" smtClean="0"/>
              <a:t>Step 2 - Building Relationships</a:t>
            </a:r>
          </a:p>
          <a:p>
            <a:r>
              <a:rPr lang="en-US" dirty="0" smtClean="0"/>
              <a:t>Step 3 - Mobilizing Community Assets</a:t>
            </a:r>
          </a:p>
          <a:p>
            <a:r>
              <a:rPr lang="en-US" dirty="0" smtClean="0"/>
              <a:t>Step 4 - Convening Broadly Representative Group</a:t>
            </a:r>
          </a:p>
          <a:p>
            <a:r>
              <a:rPr lang="en-US" dirty="0" smtClean="0"/>
              <a:t>Step 5 - Leveraging Outside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733</Words>
  <Application>Microsoft Office PowerPoint</Application>
  <PresentationFormat>On-screen Show (4:3)</PresentationFormat>
  <Paragraphs>228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Asset-based  Community Development</vt:lpstr>
      <vt:lpstr> Key Messages </vt:lpstr>
      <vt:lpstr> Primary  Components </vt:lpstr>
      <vt:lpstr>  Releasing  Individual Capacities  </vt:lpstr>
      <vt:lpstr>  Releasing Local Organizations  </vt:lpstr>
      <vt:lpstr> Capturing Local Institutions </vt:lpstr>
      <vt:lpstr>Rebuilding the  Community Economy</vt:lpstr>
      <vt:lpstr> Mobilizing an Entire  Community </vt:lpstr>
      <vt:lpstr> 5 Steps Towards Whole  Community Mobilization </vt:lpstr>
      <vt:lpstr>Case Study</vt:lpstr>
      <vt:lpstr>PowerPoint Presentation</vt:lpstr>
      <vt:lpstr>PowerPoint Presentation</vt:lpstr>
      <vt:lpstr>Case Study</vt:lpstr>
      <vt:lpstr>Building Relationships</vt:lpstr>
      <vt:lpstr>Case Study</vt:lpstr>
      <vt:lpstr>Mobilizing Community Assets</vt:lpstr>
      <vt:lpstr>Case Study</vt:lpstr>
      <vt:lpstr>     Convening Broadly  Representative Group(s)    </vt:lpstr>
      <vt:lpstr>Case Study</vt:lpstr>
      <vt:lpstr>     </vt:lpstr>
      <vt:lpstr>Supporting  Literature</vt:lpstr>
      <vt:lpstr>PowerPoint Presentation</vt:lpstr>
      <vt:lpstr>Action Research</vt:lpstr>
      <vt:lpstr>Two Forms of Social Change</vt:lpstr>
      <vt:lpstr>Power/Knowledge/Action</vt:lpstr>
      <vt:lpstr>Change Theory</vt:lpstr>
      <vt:lpstr>Change Resistance</vt:lpstr>
      <vt:lpstr>ABCD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Asset Based  Community Development</dc:title>
  <dc:creator>Will Andresen</dc:creator>
  <cp:lastModifiedBy>Will Andresen</cp:lastModifiedBy>
  <cp:revision>27</cp:revision>
  <cp:lastPrinted>2014-06-04T16:42:58Z</cp:lastPrinted>
  <dcterms:created xsi:type="dcterms:W3CDTF">2014-05-28T16:06:12Z</dcterms:created>
  <dcterms:modified xsi:type="dcterms:W3CDTF">2014-10-08T19:29:49Z</dcterms:modified>
</cp:coreProperties>
</file>